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5" r:id="rId3"/>
    <p:sldId id="264" r:id="rId4"/>
    <p:sldId id="278" r:id="rId5"/>
    <p:sldId id="27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7E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6" autoAdjust="0"/>
    <p:restoredTop sz="94660"/>
  </p:normalViewPr>
  <p:slideViewPr>
    <p:cSldViewPr snapToGrid="0">
      <p:cViewPr>
        <p:scale>
          <a:sx n="70" d="100"/>
          <a:sy n="70" d="100"/>
        </p:scale>
        <p:origin x="-7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45D133-5BDE-7245-8501-53A32566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E336FE3-070C-0B45-A79C-5D06EC1C92C3}"/>
              </a:ext>
            </a:extLst>
          </p:cNvPr>
          <p:cNvSpPr txBox="1">
            <a:spLocks/>
          </p:cNvSpPr>
          <p:nvPr/>
        </p:nvSpPr>
        <p:spPr>
          <a:xfrm>
            <a:off x="1037229" y="2263154"/>
            <a:ext cx="9712287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3600" b="1" cap="all" dirty="0" smtClean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Стоимостной инжиниринг</a:t>
            </a:r>
            <a:r>
              <a:rPr 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00000"/>
              </a:lnSpc>
            </a:pPr>
            <a:endParaRPr lang="ru-RU" altLang="ru-RU" sz="36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C4B7E"/>
                </a:solidFill>
                <a:cs typeface="Segoe UI Light" panose="020B0502040204020203" pitchFamily="34" charset="0"/>
              </a:rPr>
              <a:t>Направление подготовки 08.03.01 Строительство</a:t>
            </a:r>
          </a:p>
          <a:p>
            <a:r>
              <a:rPr lang="ru-RU" sz="3200" b="1" dirty="0" err="1">
                <a:solidFill>
                  <a:srgbClr val="0C4B7E"/>
                </a:solidFill>
                <a:cs typeface="Segoe UI Light" panose="020B0502040204020203" pitchFamily="34" charset="0"/>
              </a:rPr>
              <a:t>Бакалавриат</a:t>
            </a:r>
            <a:endParaRPr lang="ru-RU" sz="3200" b="1" dirty="0">
              <a:solidFill>
                <a:srgbClr val="0C4B7E"/>
              </a:solidFill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36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36C52B-85E9-914B-8DB6-E818F82B5674}"/>
              </a:ext>
            </a:extLst>
          </p:cNvPr>
          <p:cNvSpPr/>
          <p:nvPr/>
        </p:nvSpPr>
        <p:spPr>
          <a:xfrm>
            <a:off x="1037229" y="5664331"/>
            <a:ext cx="5551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C4B7E"/>
                </a:solidFill>
                <a:cs typeface="Segoe UI Light" panose="020B0502040204020203" pitchFamily="34" charset="0"/>
              </a:rPr>
              <a:t>Кафедра </a:t>
            </a:r>
            <a:r>
              <a:rPr lang="ru-RU" b="1" dirty="0">
                <a:solidFill>
                  <a:srgbClr val="0C4B7E"/>
                </a:solidFill>
                <a:cs typeface="Segoe UI Light" panose="020B0502040204020203" pitchFamily="34" charset="0"/>
              </a:rPr>
              <a:t>«Экономика и управление в строительстве»</a:t>
            </a:r>
          </a:p>
        </p:txBody>
      </p:sp>
    </p:spTree>
    <p:extLst>
      <p:ext uri="{BB962C8B-B14F-4D97-AF65-F5344CB8AC3E}">
        <p14:creationId xmlns:p14="http://schemas.microsoft.com/office/powerpoint/2010/main" val="24855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25" y="146762"/>
            <a:ext cx="10610850" cy="9151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48CD49-89A2-4BD0-B415-DC56CE537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21681" y="2215215"/>
            <a:ext cx="1219200" cy="1155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0F538C-DF8D-4800-A5BE-9154B1344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33825" y="5217156"/>
            <a:ext cx="1219200" cy="11557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F4578D8-68CC-4702-B6C7-2487E501EF18}"/>
              </a:ext>
            </a:extLst>
          </p:cNvPr>
          <p:cNvCxnSpPr/>
          <p:nvPr/>
        </p:nvCxnSpPr>
        <p:spPr>
          <a:xfrm>
            <a:off x="10531281" y="3712191"/>
            <a:ext cx="0" cy="125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3080" y="1061916"/>
            <a:ext cx="9157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Новый и очень востребованный профиль, созданный как ответ на потребности рынка труда.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создания профиля</a:t>
            </a:r>
            <a:r>
              <a:rPr lang="ru-RU" sz="2400" dirty="0"/>
              <a:t> – подготовка выпускника, который в равной степени будет владеть знаниями в области экономики объекта строительства и знаниями технологии и организации его возведения.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Обладая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глубокой инженерной и экономической подготовкой</a:t>
            </a:r>
            <a:r>
              <a:rPr lang="ru-RU" sz="2400" dirty="0"/>
              <a:t>, </a:t>
            </a:r>
            <a:r>
              <a:rPr lang="ru-RU" sz="2400" dirty="0"/>
              <a:t>выпускники будут востребованы в области стоимостного инжиниринга, то есть инвестиционного проектирования, технико-экономического </a:t>
            </a:r>
            <a:r>
              <a:rPr lang="ru-RU" sz="2400" dirty="0"/>
              <a:t>обоснования проектных решений, технического и сметного нормирования, формирования стоимости строительства и контрактных цен, контроля стоимости и анализа фактических затрат по объекту строительства.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112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51583" y="214811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дисциплины учебного плана </a:t>
            </a:r>
          </a:p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 «Стоимостной инжиниринг»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4248150" y="1706847"/>
            <a:ext cx="7458990" cy="4179603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«Инженерные изыскания в строительстве»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«Строительные материалы»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«Основы архитектурно-строительного проектирования»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«Основания и фундаменты зданий и сооружений»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«Железобетонные и каменные конструкции»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«Металлические конструкции»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«Конструкции из дерева и пластмасс»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«Технология возведения зданий и сооружений и производства работ при реконструкции и капитальном ремонте»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«Инженерные системы зданий и сооружений»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«Организация, планирование и управление строительством»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«Экономика строительства»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«Договорные отношения и документация в строительстве</a:t>
            </a: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«Нормирование ресурсов в строительстве»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«Ценообразование в инвестиционно-строительной деятельности»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«Инвестиционное проектирование</a:t>
            </a: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C4B7E"/>
                </a:solidFill>
                <a:latin typeface="Helvetica" pitchFamily="2" charset="0"/>
              </a:rPr>
              <a:t>«Технико-экономическое обоснование проектных решений»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«Учет и анализ затрат строительного производства»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Helvetica" pitchFamily="2" charset="0"/>
              </a:rPr>
              <a:t>«Информационные технологии в стоимостном инжиниринге»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>
                <a:solidFill>
                  <a:srgbClr val="0C4B7E"/>
                </a:solidFill>
                <a:latin typeface="Helvetica" pitchFamily="2" charset="0"/>
              </a:rPr>
              <a:t>«Управление стоимостью строительства»</a:t>
            </a:r>
          </a:p>
        </p:txBody>
      </p:sp>
      <p:pic>
        <p:nvPicPr>
          <p:cNvPr id="7" name="Picture Placeholder 1" descr="IMG_8310-2.jpg">
            <a:extLst>
              <a:ext uri="{FF2B5EF4-FFF2-40B4-BE49-F238E27FC236}">
                <a16:creationId xmlns:a16="http://schemas.microsoft.com/office/drawing/2014/main" xmlns="" id="{6E825DFC-A53A-5A4A-830E-E3936EF7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23045"/>
          <a:stretch>
            <a:fillRect/>
          </a:stretch>
        </p:blipFill>
        <p:spPr>
          <a:xfrm>
            <a:off x="154416" y="1807794"/>
            <a:ext cx="3914345" cy="4840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185" y="197608"/>
            <a:ext cx="1384221" cy="13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перспективы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73" y="2105712"/>
            <a:ext cx="1079362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C4B7E"/>
                </a:solidFill>
              </a:rPr>
              <a:t>РАБОТА </a:t>
            </a:r>
            <a:r>
              <a:rPr lang="ru-RU" b="1" dirty="0">
                <a:solidFill>
                  <a:srgbClr val="0C4B7E"/>
                </a:solidFill>
              </a:rPr>
              <a:t>на следующих должностях: </a:t>
            </a:r>
            <a:endParaRPr lang="ru-RU" b="1" dirty="0" smtClean="0">
              <a:solidFill>
                <a:srgbClr val="0C4B7E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инженер-сметчик </a:t>
            </a:r>
            <a:r>
              <a:rPr lang="ru-RU" dirty="0"/>
              <a:t>и инженер—экономист в организациях Заказчика и подрядчика, </a:t>
            </a:r>
            <a:r>
              <a:rPr lang="ru-RU" dirty="0" smtClean="0"/>
              <a:t>девелоперских компаниях, центрах </a:t>
            </a:r>
            <a:r>
              <a:rPr lang="ru-RU" dirty="0"/>
              <a:t>по ценообразованию в </a:t>
            </a:r>
            <a:r>
              <a:rPr lang="ru-RU" dirty="0" smtClean="0"/>
              <a:t>строительстве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тендерного отдела;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службы снабжения;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инженер-нормировщик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специалист </a:t>
            </a:r>
            <a:r>
              <a:rPr lang="ru-RU" dirty="0"/>
              <a:t>планово-экономического отдела;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инженер </a:t>
            </a:r>
            <a:r>
              <a:rPr lang="ru-RU" dirty="0"/>
              <a:t>производственно-технического </a:t>
            </a:r>
            <a:r>
              <a:rPr lang="ru-RU" dirty="0" smtClean="0"/>
              <a:t>отдела;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 др.</a:t>
            </a:r>
            <a:endParaRPr lang="ru-RU" dirty="0"/>
          </a:p>
          <a:p>
            <a:pPr marL="0" indent="0" algn="just">
              <a:buNone/>
            </a:pPr>
            <a:endParaRPr lang="ru-RU" b="1" dirty="0">
              <a:solidFill>
                <a:srgbClr val="0C4B7E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4" name="Picture 2" descr="бизнес, бизнесмен, офисная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01" y="212953"/>
            <a:ext cx="1710798" cy="15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107061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перспективы</a:t>
            </a:r>
            <a:endParaRPr lang="ru-RU" sz="32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21" y="1210362"/>
            <a:ext cx="7813079" cy="24472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C4B7E"/>
                </a:solidFill>
              </a:rPr>
              <a:t>Продолжение обучения в магистратуре : </a:t>
            </a:r>
          </a:p>
          <a:p>
            <a:pPr marL="0" indent="0" algn="just">
              <a:buNone/>
            </a:pPr>
            <a:r>
              <a:rPr lang="ru-RU" sz="2400" dirty="0"/>
              <a:t>по уже реализуемой программе «Инвестиционно-строительный инжиниринг» (направление подготовки 08.04.01 Строительство), в которой смогут углубить и расширить свои знания в области инжиниринга инвестиционно-строительного проекта.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Реализация </a:t>
            </a:r>
            <a:r>
              <a:rPr lang="ru-RU" sz="2400" dirty="0"/>
              <a:t>магистерской программы ведется как очно, так и заочно с применением </a:t>
            </a:r>
            <a:r>
              <a:rPr lang="ru-RU" sz="2400" dirty="0" smtClean="0"/>
              <a:t>дистанционных </a:t>
            </a:r>
            <a:r>
              <a:rPr lang="ru-RU" sz="2400" dirty="0"/>
              <a:t>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0" y="4343399"/>
            <a:ext cx="3260908" cy="1560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08.03.01 </a:t>
            </a:r>
            <a:r>
              <a:rPr lang="ru-RU" sz="2400" b="1" kern="1200" dirty="0" err="1" smtClean="0"/>
              <a:t>Бакалавриат</a:t>
            </a:r>
            <a:r>
              <a:rPr lang="ru-RU" sz="2400" b="1" kern="1200" dirty="0" smtClean="0"/>
              <a:t> «Стоимостной инжиниринг»</a:t>
            </a:r>
            <a:endParaRPr lang="ru-RU" sz="2400" b="1" kern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72050" y="4343399"/>
            <a:ext cx="3451410" cy="15601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0" tIns="170688" rIns="170688" bIns="170688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dk1"/>
                </a:solidFill>
              </a:rPr>
              <a:t>08.04.01  Магистратура «Инвестиционно-строительный инжиниринг»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50958" y="4904388"/>
            <a:ext cx="576799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6" y="1146255"/>
            <a:ext cx="2817014" cy="280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6" y="4291296"/>
            <a:ext cx="3136101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17D2D89-075D-D14E-A12D-DD5A7A88E4E9}"/>
              </a:ext>
            </a:extLst>
          </p:cNvPr>
          <p:cNvSpPr txBox="1">
            <a:spLocks/>
          </p:cNvSpPr>
          <p:nvPr/>
        </p:nvSpPr>
        <p:spPr>
          <a:xfrm>
            <a:off x="0" y="2835729"/>
            <a:ext cx="12192000" cy="1186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49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351</Words>
  <Application>Microsoft Office PowerPoint</Application>
  <PresentationFormat>Произвольный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обучение</vt:lpstr>
      <vt:lpstr>Презентация PowerPoint</vt:lpstr>
      <vt:lpstr>Наши перспективы</vt:lpstr>
      <vt:lpstr>Наши 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75</cp:revision>
  <dcterms:created xsi:type="dcterms:W3CDTF">2019-05-31T06:38:44Z</dcterms:created>
  <dcterms:modified xsi:type="dcterms:W3CDTF">2021-07-04T21:14:41Z</dcterms:modified>
</cp:coreProperties>
</file>